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4" r:id="rId4"/>
    <p:sldId id="267" r:id="rId5"/>
    <p:sldId id="259" r:id="rId6"/>
    <p:sldId id="260" r:id="rId7"/>
    <p:sldId id="265" r:id="rId8"/>
    <p:sldId id="272" r:id="rId9"/>
    <p:sldId id="275" r:id="rId10"/>
    <p:sldId id="270" r:id="rId11"/>
    <p:sldId id="266" r:id="rId12"/>
    <p:sldId id="268" r:id="rId13"/>
    <p:sldId id="273" r:id="rId14"/>
    <p:sldId id="271" r:id="rId15"/>
    <p:sldId id="269" r:id="rId16"/>
    <p:sldId id="276" r:id="rId17"/>
    <p:sldId id="27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3"/>
  </p:normalViewPr>
  <p:slideViewPr>
    <p:cSldViewPr snapToGrid="0" snapToObjects="1">
      <p:cViewPr varScale="1">
        <p:scale>
          <a:sx n="125" d="100"/>
          <a:sy n="125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3FF1D-6A97-6D47-9A68-D2AB8D238A5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43418-DC1A-DE49-A222-453A8FAF8F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63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F101AF9-1F62-B341-9E42-96FF4F79C6C5}" type="slidenum">
              <a:rPr lang="nl-NL" altLang="nl-NL" sz="1200"/>
              <a:pPr/>
              <a:t>1</a:t>
            </a:fld>
            <a:endParaRPr lang="nl-NL" altLang="nl-NL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5185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24579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CDF2673-5C5C-5E49-987C-2BC219AA1FD6}" type="slidenum">
              <a:rPr lang="nl-NL" altLang="nl-NL" sz="1200"/>
              <a:pPr/>
              <a:t>2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116862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4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33795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E2D72CA-C7A5-2D43-B09F-49FFB7246030}" type="slidenum">
              <a:rPr lang="nl-NL" altLang="nl-NL" sz="1200"/>
              <a:pPr/>
              <a:t>8</a:t>
            </a:fld>
            <a:endParaRPr lang="nl-NL" altLang="nl-NL" sz="1200"/>
          </a:p>
        </p:txBody>
      </p:sp>
    </p:spTree>
    <p:extLst>
      <p:ext uri="{BB962C8B-B14F-4D97-AF65-F5344CB8AC3E}">
        <p14:creationId xmlns:p14="http://schemas.microsoft.com/office/powerpoint/2010/main" val="211872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D249783-728F-0943-BD0C-6931E376C417}" type="slidenum">
              <a:rPr lang="nl-NL" altLang="nl-NL" sz="1200"/>
              <a:pPr/>
              <a:t>13</a:t>
            </a:fld>
            <a:endParaRPr lang="nl-NL" altLang="nl-NL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7578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103D-9FE3-D945-B908-D618E950BAF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89E-3851-BB42-849E-4B74AA18A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38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103D-9FE3-D945-B908-D618E950BAF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89E-3851-BB42-849E-4B74AA18A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00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103D-9FE3-D945-B908-D618E950BAF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89E-3851-BB42-849E-4B74AA18A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908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13FAB-064D-374D-A02A-6EA03502B7E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9172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103D-9FE3-D945-B908-D618E950BAF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89E-3851-BB42-849E-4B74AA18A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98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103D-9FE3-D945-B908-D618E950BAF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89E-3851-BB42-849E-4B74AA18A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0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103D-9FE3-D945-B908-D618E950BAF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89E-3851-BB42-849E-4B74AA18A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74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103D-9FE3-D945-B908-D618E950BAF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89E-3851-BB42-849E-4B74AA18A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21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103D-9FE3-D945-B908-D618E950BAF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89E-3851-BB42-849E-4B74AA18A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98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103D-9FE3-D945-B908-D618E950BAF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89E-3851-BB42-849E-4B74AA18A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65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103D-9FE3-D945-B908-D618E950BAF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89E-3851-BB42-849E-4B74AA18A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99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103D-9FE3-D945-B908-D618E950BAF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2289E-3851-BB42-849E-4B74AA18A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11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0103D-9FE3-D945-B908-D618E950BAFC}" type="datetimeFigureOut">
              <a:rPr lang="nl-NL" smtClean="0"/>
              <a:t>10-04-18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2289E-3851-BB42-849E-4B74AA18AC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93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8924" y="14288"/>
            <a:ext cx="8143875" cy="1327150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nl-NL" altLang="nl-NL" sz="4400" dirty="0"/>
              <a:t>De omgevingswet, </a:t>
            </a:r>
            <a:r>
              <a:rPr lang="nl-NL" altLang="nl-NL" sz="4400" dirty="0" smtClean="0"/>
              <a:t>wat heb je er aan </a:t>
            </a:r>
            <a:r>
              <a:rPr lang="nl-NL" altLang="nl-NL" sz="4400" smtClean="0"/>
              <a:t>als </a:t>
            </a:r>
            <a:r>
              <a:rPr lang="nl-NL" altLang="nl-NL" sz="4400" smtClean="0"/>
              <a:t>betrokken </a:t>
            </a:r>
            <a:r>
              <a:rPr lang="nl-NL" altLang="nl-NL" sz="4400" smtClean="0"/>
              <a:t>bewoner </a:t>
            </a:r>
            <a:r>
              <a:rPr lang="nl-NL" altLang="nl-NL" sz="4400" dirty="0" smtClean="0"/>
              <a:t>van Den Haag?</a:t>
            </a:r>
            <a:endParaRPr lang="nl-NL" altLang="nl-NL" sz="4400" b="1" dirty="0">
              <a:solidFill>
                <a:srgbClr val="7030A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7624" y="5923280"/>
            <a:ext cx="3427095" cy="77216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dirty="0" smtClean="0">
                <a:solidFill>
                  <a:srgbClr val="FF0000"/>
                </a:solidFill>
              </a:rPr>
              <a:t>Den Haag </a:t>
            </a:r>
            <a:r>
              <a:rPr lang="nl-NL" altLang="nl-NL" sz="2000" i="1" dirty="0" smtClean="0"/>
              <a:t>11  april </a:t>
            </a:r>
            <a:r>
              <a:rPr lang="nl-NL" altLang="nl-NL" sz="2000" i="1" dirty="0" smtClean="0"/>
              <a:t>2018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600" i="1" dirty="0" smtClean="0"/>
              <a:t>Frans </a:t>
            </a:r>
            <a:r>
              <a:rPr lang="nl-NL" altLang="nl-NL" sz="2600" i="1" dirty="0" err="1" smtClean="0"/>
              <a:t>Soeterbroek</a:t>
            </a:r>
            <a:r>
              <a:rPr lang="nl-NL" altLang="nl-NL" sz="2600" i="1" dirty="0" smtClean="0"/>
              <a:t>, de </a:t>
            </a:r>
            <a:r>
              <a:rPr lang="nl-NL" altLang="nl-NL" sz="2600" i="1" dirty="0" smtClean="0"/>
              <a:t>Ruimtemaker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2600" i="1" dirty="0" smtClean="0"/>
              <a:t>@ruimtemaker</a:t>
            </a:r>
            <a:endParaRPr lang="nl-NL" altLang="nl-NL" sz="2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altLang="nl-NL" sz="3200" dirty="0"/>
          </a:p>
        </p:txBody>
      </p:sp>
      <p:pic>
        <p:nvPicPr>
          <p:cNvPr id="21507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68" y="1341438"/>
            <a:ext cx="6945312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8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623888" y="476250"/>
            <a:ext cx="10363200" cy="1143000"/>
          </a:xfrm>
        </p:spPr>
        <p:txBody>
          <a:bodyPr>
            <a:normAutofit fontScale="90000"/>
          </a:bodyPr>
          <a:lstStyle/>
          <a:p>
            <a:r>
              <a:rPr lang="nl-NL" altLang="nl-NL">
                <a:solidFill>
                  <a:schemeClr val="tx1"/>
                </a:solidFill>
              </a:rPr>
              <a:t>Gebiedsgericht werken en</a:t>
            </a:r>
            <a:br>
              <a:rPr lang="nl-NL" altLang="nl-NL">
                <a:solidFill>
                  <a:schemeClr val="tx1"/>
                </a:solidFill>
              </a:rPr>
            </a:br>
            <a:r>
              <a:rPr lang="nl-NL" altLang="nl-NL">
                <a:solidFill>
                  <a:schemeClr val="tx1"/>
                </a:solidFill>
              </a:rPr>
              <a:t>maatschappelijke gebiedsontwikkeling</a:t>
            </a:r>
          </a:p>
        </p:txBody>
      </p:sp>
      <p:sp>
        <p:nvSpPr>
          <p:cNvPr id="25602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7360" y="1958975"/>
            <a:ext cx="5371465" cy="4114800"/>
          </a:xfrm>
        </p:spPr>
        <p:txBody>
          <a:bodyPr>
            <a:normAutofit fontScale="92500"/>
          </a:bodyPr>
          <a:lstStyle/>
          <a:p>
            <a:r>
              <a:rPr lang="nl-NL" altLang="nl-NL" sz="2400" dirty="0"/>
              <a:t>Bouw beleid en plannen op gebiedsdynamiek en leefwereld </a:t>
            </a:r>
            <a:r>
              <a:rPr lang="nl-NL" altLang="nl-NL" sz="2400" dirty="0" smtClean="0"/>
              <a:t>(‘organisch’, bottom-up)</a:t>
            </a:r>
            <a:endParaRPr lang="nl-NL" altLang="nl-NL" sz="2400" dirty="0"/>
          </a:p>
          <a:p>
            <a:r>
              <a:rPr lang="nl-NL" altLang="nl-NL" sz="2400" dirty="0"/>
              <a:t>Sturen vanuit maatschappelijke waarden en richt je op het geluk van mensen (</a:t>
            </a:r>
            <a:r>
              <a:rPr lang="nl-NL" altLang="nl-NL" sz="2400" dirty="0" err="1"/>
              <a:t>MpvE</a:t>
            </a:r>
            <a:r>
              <a:rPr lang="nl-NL" altLang="nl-NL" sz="2400" dirty="0"/>
              <a:t>)</a:t>
            </a:r>
          </a:p>
          <a:p>
            <a:r>
              <a:rPr lang="nl-NL" altLang="nl-NL" sz="2400" dirty="0"/>
              <a:t>Gebiedstafels maken waarin deze waarden ook tot zijn recht komen </a:t>
            </a:r>
          </a:p>
          <a:p>
            <a:r>
              <a:rPr lang="nl-NL" altLang="nl-NL" sz="2400" dirty="0"/>
              <a:t>Maak de bewoners in het gebied mede-eigenaar van de plannen (proces, taal, menselijke maat</a:t>
            </a:r>
            <a:r>
              <a:rPr lang="nl-NL" altLang="nl-NL" sz="2400" dirty="0" smtClean="0"/>
              <a:t>) en laat ze hun eigen stad maken i.p.v. ze in rol consument te duwen</a:t>
            </a:r>
            <a:endParaRPr lang="nl-NL" altLang="nl-NL" sz="2400" dirty="0"/>
          </a:p>
          <a:p>
            <a:endParaRPr lang="nl-NL" altLang="nl-NL" sz="2400" dirty="0"/>
          </a:p>
          <a:p>
            <a:endParaRPr lang="nl-NL" altLang="nl-NL" dirty="0"/>
          </a:p>
        </p:txBody>
      </p:sp>
      <p:pic>
        <p:nvPicPr>
          <p:cNvPr id="25603" name="Picture 5" descr="bouwen aan gelu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9338" y="2206625"/>
            <a:ext cx="5616575" cy="3743325"/>
          </a:xfrm>
        </p:spPr>
      </p:pic>
    </p:spTree>
    <p:extLst>
      <p:ext uri="{BB962C8B-B14F-4D97-AF65-F5344CB8AC3E}">
        <p14:creationId xmlns:p14="http://schemas.microsoft.com/office/powerpoint/2010/main" val="20401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Burgerinitiatief emancipeert van tijdelijke moestuin naar de stad mee ontwikkelen</a:t>
            </a:r>
            <a:endParaRPr lang="nl-NL" dirty="0"/>
          </a:p>
        </p:txBody>
      </p:sp>
      <p:pic>
        <p:nvPicPr>
          <p:cNvPr id="6" name="Picture 4" descr="het singelpa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799" y="2558143"/>
            <a:ext cx="4761505" cy="2714058"/>
          </a:xfrm>
          <a:prstGeom prst="rect">
            <a:avLst/>
          </a:prstGeom>
        </p:spPr>
      </p:pic>
      <p:pic>
        <p:nvPicPr>
          <p:cNvPr id="5" name="Picture 4" descr="zelfbheer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52" y="1920478"/>
            <a:ext cx="5164862" cy="472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Hoe geef je lokale initiatiefnemers de wind in de rug?</a:t>
            </a:r>
          </a:p>
        </p:txBody>
      </p:sp>
      <p:sp>
        <p:nvSpPr>
          <p:cNvPr id="3993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77862" y="2160588"/>
            <a:ext cx="4381817" cy="3881437"/>
          </a:xfrm>
        </p:spPr>
        <p:txBody>
          <a:bodyPr>
            <a:normAutofit fontScale="62500" lnSpcReduction="20000"/>
          </a:bodyPr>
          <a:lstStyle/>
          <a:p>
            <a:r>
              <a:rPr lang="nl-NL" altLang="nl-NL" dirty="0" err="1"/>
              <a:t>Waardecreatie</a:t>
            </a:r>
            <a:r>
              <a:rPr lang="nl-NL" altLang="nl-NL" dirty="0"/>
              <a:t> terug laten vloeien naar initiatiefnemers/buurt</a:t>
            </a:r>
          </a:p>
          <a:p>
            <a:r>
              <a:rPr lang="nl-NL" altLang="nl-NL" dirty="0"/>
              <a:t>Voorkeursrecht en speciale regelingen bij koop publieke vastgoed en </a:t>
            </a:r>
            <a:r>
              <a:rPr lang="nl-NL" altLang="nl-NL" dirty="0" smtClean="0"/>
              <a:t>grond (‘right </a:t>
            </a:r>
            <a:r>
              <a:rPr lang="nl-NL" altLang="nl-NL" dirty="0" err="1" smtClean="0"/>
              <a:t>to</a:t>
            </a:r>
            <a:r>
              <a:rPr lang="nl-NL" altLang="nl-NL" dirty="0" smtClean="0"/>
              <a:t> bid’)</a:t>
            </a:r>
          </a:p>
          <a:p>
            <a:r>
              <a:rPr lang="nl-NL" altLang="nl-NL" dirty="0" smtClean="0"/>
              <a:t>Recht van bewoners om eigen plan te maken voor straat of buurt (‘right </a:t>
            </a:r>
            <a:r>
              <a:rPr lang="nl-NL" altLang="nl-NL" dirty="0" err="1" smtClean="0"/>
              <a:t>to</a:t>
            </a:r>
            <a:r>
              <a:rPr lang="nl-NL" altLang="nl-NL" dirty="0" smtClean="0"/>
              <a:t> plan’)</a:t>
            </a:r>
            <a:endParaRPr lang="nl-NL" altLang="nl-NL" dirty="0"/>
          </a:p>
          <a:p>
            <a:r>
              <a:rPr lang="nl-NL" altLang="nl-NL" dirty="0"/>
              <a:t>Eindgebruiker bouwrecht geven </a:t>
            </a:r>
          </a:p>
          <a:p>
            <a:r>
              <a:rPr lang="nl-NL" altLang="nl-NL" dirty="0"/>
              <a:t>Initiatieven/matchingsfondsen</a:t>
            </a:r>
          </a:p>
          <a:p>
            <a:r>
              <a:rPr lang="nl-NL" altLang="nl-NL" dirty="0"/>
              <a:t>Bij tenders en verkoop vastgoed/ grond eisen dat bedrijven iets aan de stad/buurt teruggeven</a:t>
            </a:r>
          </a:p>
          <a:p>
            <a:r>
              <a:rPr lang="nl-NL" altLang="nl-NL" dirty="0" err="1"/>
              <a:t>Buurtbudgetten</a:t>
            </a:r>
            <a:endParaRPr lang="nl-NL" altLang="nl-NL" dirty="0"/>
          </a:p>
          <a:p>
            <a:r>
              <a:rPr lang="nl-NL" altLang="nl-NL" dirty="0"/>
              <a:t>Right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challenge</a:t>
            </a:r>
            <a:r>
              <a:rPr lang="nl-NL" altLang="nl-NL" dirty="0"/>
              <a:t> </a:t>
            </a:r>
          </a:p>
          <a:p>
            <a:endParaRPr lang="nl-NL" altLang="nl-NL" dirty="0"/>
          </a:p>
        </p:txBody>
      </p:sp>
      <p:pic>
        <p:nvPicPr>
          <p:cNvPr id="39939" name="Afbeelding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3838" y="2160588"/>
            <a:ext cx="5586412" cy="3716337"/>
          </a:xfrm>
        </p:spPr>
      </p:pic>
    </p:spTree>
    <p:extLst>
      <p:ext uri="{BB962C8B-B14F-4D97-AF65-F5344CB8AC3E}">
        <p14:creationId xmlns:p14="http://schemas.microsoft.com/office/powerpoint/2010/main" val="145840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84163" y="661988"/>
            <a:ext cx="10520362" cy="7016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nl-NL" sz="4900" dirty="0" smtClean="0">
                <a:solidFill>
                  <a:schemeClr val="tx1"/>
                </a:solidFill>
              </a:rPr>
              <a:t>De ontwikkelketen </a:t>
            </a:r>
            <a:r>
              <a:rPr lang="nl-NL" altLang="nl-NL" sz="4900" dirty="0">
                <a:solidFill>
                  <a:schemeClr val="tx1"/>
                </a:solidFill>
              </a:rPr>
              <a:t>omdraaien</a:t>
            </a:r>
            <a:r>
              <a:rPr lang="nl-NL" altLang="nl-NL" dirty="0"/>
              <a:t/>
            </a:r>
            <a:br>
              <a:rPr lang="nl-NL" altLang="nl-NL" dirty="0"/>
            </a:br>
            <a:endParaRPr lang="nl-NL" alt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84163" y="1825625"/>
            <a:ext cx="5964237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altLang="nl-NL" sz="2400" dirty="0"/>
              <a:t>eerst</a:t>
            </a:r>
            <a:r>
              <a:rPr lang="nl-NL" altLang="nl-NL" sz="2400" dirty="0">
                <a:solidFill>
                  <a:srgbClr val="FF0000"/>
                </a:solidFill>
              </a:rPr>
              <a:t> mobiliseren </a:t>
            </a:r>
            <a:r>
              <a:rPr lang="nl-NL" altLang="nl-NL" sz="2400" dirty="0" smtClean="0">
                <a:solidFill>
                  <a:srgbClr val="FF0000"/>
                </a:solidFill>
              </a:rPr>
              <a:t>van lokaal initiatief </a:t>
            </a:r>
            <a:r>
              <a:rPr lang="nl-NL" altLang="nl-NL" sz="2400" dirty="0" smtClean="0"/>
              <a:t>en collectieve intelligentie en vandaaruit </a:t>
            </a:r>
            <a:r>
              <a:rPr lang="nl-NL" altLang="nl-NL" sz="2400" dirty="0"/>
              <a:t>richting </a:t>
            </a:r>
            <a:r>
              <a:rPr lang="nl-NL" altLang="nl-NL" sz="2400" dirty="0" smtClean="0"/>
              <a:t>geven en iets laten ontstaan </a:t>
            </a:r>
          </a:p>
          <a:p>
            <a:pPr>
              <a:defRPr/>
            </a:pPr>
            <a:r>
              <a:rPr lang="nl-NL" sz="2400" dirty="0"/>
              <a:t>vanuit de </a:t>
            </a:r>
            <a:r>
              <a:rPr lang="nl-NL" sz="2400" dirty="0">
                <a:solidFill>
                  <a:srgbClr val="00B050"/>
                </a:solidFill>
              </a:rPr>
              <a:t>kracht van gebieden en mensen</a:t>
            </a:r>
            <a:r>
              <a:rPr lang="nl-NL" sz="2400" dirty="0"/>
              <a:t> i.p.v. </a:t>
            </a:r>
            <a:r>
              <a:rPr lang="nl-NL" sz="2400" dirty="0" smtClean="0"/>
              <a:t>programmering</a:t>
            </a:r>
          </a:p>
          <a:p>
            <a:pPr>
              <a:defRPr/>
            </a:pPr>
            <a:r>
              <a:rPr lang="nl-NL" sz="2400" dirty="0" smtClean="0">
                <a:solidFill>
                  <a:srgbClr val="B74ED7"/>
                </a:solidFill>
              </a:rPr>
              <a:t>publieke zaak voorop </a:t>
            </a:r>
            <a:r>
              <a:rPr lang="nl-NL" sz="2400" dirty="0" smtClean="0"/>
              <a:t>en bouwers en experts meer </a:t>
            </a:r>
            <a:r>
              <a:rPr lang="nl-NL" sz="2400" dirty="0"/>
              <a:t>in dienende </a:t>
            </a:r>
            <a:r>
              <a:rPr lang="nl-NL" sz="2400" dirty="0" smtClean="0"/>
              <a:t>rol</a:t>
            </a:r>
          </a:p>
          <a:p>
            <a:pPr>
              <a:defRPr/>
            </a:pP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gebruikers als ontwikkelaars/zelfbouw</a:t>
            </a:r>
          </a:p>
          <a:p>
            <a:pPr>
              <a:defRPr/>
            </a:pPr>
            <a:r>
              <a:rPr lang="nl-NL" sz="2400" dirty="0" smtClean="0"/>
              <a:t>ander </a:t>
            </a:r>
            <a:r>
              <a:rPr lang="nl-NL" sz="2400" dirty="0" err="1" smtClean="0">
                <a:solidFill>
                  <a:srgbClr val="EA8309"/>
                </a:solidFill>
              </a:rPr>
              <a:t>waardecreatiemodel</a:t>
            </a:r>
            <a:endParaRPr lang="nl-NL" sz="2400" dirty="0" smtClean="0">
              <a:solidFill>
                <a:srgbClr val="EA8309"/>
              </a:solidFill>
            </a:endParaRPr>
          </a:p>
        </p:txBody>
      </p:sp>
      <p:pic>
        <p:nvPicPr>
          <p:cNvPr id="34819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440113"/>
            <a:ext cx="45339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493713"/>
            <a:ext cx="40846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2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735388"/>
            <a:ext cx="47561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830513"/>
            <a:ext cx="570071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>
                <a:solidFill>
                  <a:srgbClr val="7030A0"/>
                </a:solidFill>
              </a:rPr>
              <a:t>Het wilde wonen van Carel Weeber</a:t>
            </a:r>
          </a:p>
        </p:txBody>
      </p:sp>
      <p:pic>
        <p:nvPicPr>
          <p:cNvPr id="29700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760538"/>
            <a:ext cx="1905000" cy="1905000"/>
          </a:xfrm>
        </p:spPr>
      </p:pic>
      <p:pic>
        <p:nvPicPr>
          <p:cNvPr id="29701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1033463"/>
            <a:ext cx="183356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8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nl-NL" dirty="0" smtClean="0"/>
              <a:t>Politieke keuze om het anders te doen </a:t>
            </a:r>
            <a:br>
              <a:rPr lang="nl-NL" dirty="0" smtClean="0"/>
            </a:br>
            <a:r>
              <a:rPr lang="nl-NL" dirty="0" smtClean="0"/>
              <a:t>Raadsmotie 99 Utrecht ‘samen stad maken’</a:t>
            </a:r>
            <a:endParaRPr lang="nl-NL" dirty="0"/>
          </a:p>
        </p:txBody>
      </p:sp>
      <p:sp>
        <p:nvSpPr>
          <p:cNvPr id="40962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909763"/>
            <a:ext cx="5181600" cy="4351337"/>
          </a:xfrm>
        </p:spPr>
        <p:txBody>
          <a:bodyPr/>
          <a:lstStyle/>
          <a:p>
            <a:r>
              <a:rPr lang="nl-NL" altLang="nl-NL">
                <a:solidFill>
                  <a:srgbClr val="FF0000"/>
                </a:solidFill>
              </a:rPr>
              <a:t>Maatschappelijk Programma van Eisen </a:t>
            </a:r>
            <a:r>
              <a:rPr lang="nl-NL" altLang="nl-NL"/>
              <a:t>i.p.v.(?) Stedenbouwkundig</a:t>
            </a:r>
          </a:p>
          <a:p>
            <a:r>
              <a:rPr lang="nl-NL" altLang="nl-NL"/>
              <a:t>kleinere kavels om lokaal initiatief kans te geven</a:t>
            </a:r>
          </a:p>
          <a:p>
            <a:r>
              <a:rPr lang="nl-NL" altLang="nl-NL"/>
              <a:t>werken met de (</a:t>
            </a:r>
            <a:r>
              <a:rPr lang="nl-NL" altLang="nl-NL">
                <a:solidFill>
                  <a:srgbClr val="7030A0"/>
                </a:solidFill>
              </a:rPr>
              <a:t>eind)gebruiker als ontwikkelaar</a:t>
            </a:r>
          </a:p>
          <a:p>
            <a:r>
              <a:rPr lang="nl-NL" altLang="nl-NL"/>
              <a:t>kaders maak je samen met de stad  ook waar markt aan zet is </a:t>
            </a:r>
          </a:p>
          <a:p>
            <a:r>
              <a:rPr lang="nl-NL" altLang="nl-NL"/>
              <a:t>bouw omgevingswet hierop !</a:t>
            </a:r>
          </a:p>
        </p:txBody>
      </p:sp>
      <p:pic>
        <p:nvPicPr>
          <p:cNvPr id="40963" name="Picture 7" descr="stuur mee afbeel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7575" y="4084638"/>
            <a:ext cx="3517900" cy="2311400"/>
          </a:xfrm>
        </p:spPr>
      </p:pic>
      <p:pic>
        <p:nvPicPr>
          <p:cNvPr id="40964" name="Picture 5" descr="vastgoedd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1690688"/>
            <a:ext cx="40386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6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Utrechts stadsakkoord </a:t>
            </a:r>
            <a:r>
              <a:rPr lang="nl-NL" dirty="0" smtClean="0"/>
              <a:t>in wording</a:t>
            </a:r>
            <a:br>
              <a:rPr lang="nl-NL" dirty="0" smtClean="0"/>
            </a:br>
            <a:r>
              <a:rPr lang="nl-NL" sz="2000" dirty="0" smtClean="0"/>
              <a:t>http</a:t>
            </a:r>
            <a:r>
              <a:rPr lang="nl-NL" sz="2000" dirty="0"/>
              <a:t>://</a:t>
            </a:r>
            <a:r>
              <a:rPr lang="nl-NL" sz="2000" dirty="0" err="1" smtClean="0"/>
              <a:t>utrechtseruimtemakers.nl</a:t>
            </a:r>
            <a:r>
              <a:rPr lang="nl-NL" sz="2000" dirty="0" smtClean="0"/>
              <a:t>/stadsakkoord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8000" y="1825625"/>
            <a:ext cx="5511800" cy="4351338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Bewoners die het moeilijk hebben laten profiteren van florerende stad</a:t>
            </a:r>
          </a:p>
          <a:p>
            <a:r>
              <a:rPr lang="nl-NL" dirty="0" smtClean="0"/>
              <a:t>5% aanbesteding gemeente bestemmen voor lokaal initiatief</a:t>
            </a:r>
          </a:p>
          <a:p>
            <a:r>
              <a:rPr lang="nl-NL" dirty="0" smtClean="0"/>
              <a:t>Recht op zelforganisatie van burgers</a:t>
            </a:r>
          </a:p>
          <a:p>
            <a:r>
              <a:rPr lang="nl-NL" dirty="0" smtClean="0"/>
              <a:t>Gebouwen en grond weer zien als publieke goederen (‘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commons</a:t>
            </a:r>
            <a:r>
              <a:rPr lang="nl-NL" dirty="0" smtClean="0"/>
              <a:t>’)</a:t>
            </a:r>
          </a:p>
          <a:p>
            <a:r>
              <a:rPr lang="nl-NL" dirty="0" smtClean="0"/>
              <a:t>Gemeente meer in buurt en wijk organiseren</a:t>
            </a:r>
            <a:endParaRPr lang="nl-NL" dirty="0"/>
          </a:p>
        </p:txBody>
      </p:sp>
      <p:pic>
        <p:nvPicPr>
          <p:cNvPr id="5" name="Afbeelding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4390"/>
            <a:ext cx="5181600" cy="291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87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/>
          </p:nvPr>
        </p:nvSpPr>
        <p:spPr>
          <a:xfrm>
            <a:off x="623888" y="476250"/>
            <a:ext cx="10363200" cy="1143000"/>
          </a:xfrm>
        </p:spPr>
        <p:txBody>
          <a:bodyPr>
            <a:normAutofit fontScale="90000"/>
          </a:bodyPr>
          <a:lstStyle/>
          <a:p>
            <a:r>
              <a:rPr lang="nl-NL" altLang="nl-NL" dirty="0"/>
              <a:t>Bredere context waarbinnen omgevingswet </a:t>
            </a:r>
            <a:r>
              <a:rPr lang="nl-NL" altLang="nl-NL" dirty="0" smtClean="0"/>
              <a:t>kan bijdragen aan vitale en rechtvaardige stad</a:t>
            </a:r>
            <a:endParaRPr lang="nl-NL" altLang="nl-NL" dirty="0"/>
          </a:p>
        </p:txBody>
      </p:sp>
      <p:sp>
        <p:nvSpPr>
          <p:cNvPr id="49154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914400" y="1752600"/>
            <a:ext cx="5080000" cy="4114800"/>
          </a:xfrm>
        </p:spPr>
        <p:txBody>
          <a:bodyPr>
            <a:normAutofit fontScale="62500" lnSpcReduction="20000"/>
          </a:bodyPr>
          <a:lstStyle/>
          <a:p>
            <a:r>
              <a:rPr lang="nl-NL" altLang="nl-NL" dirty="0" smtClean="0"/>
              <a:t>Maak </a:t>
            </a:r>
            <a:r>
              <a:rPr lang="nl-NL" altLang="nl-NL" dirty="0"/>
              <a:t>het denken in gebiedsexploitaties en marktwerking dienstbaar aan het geluk van uw bewoners en </a:t>
            </a:r>
            <a:r>
              <a:rPr lang="nl-NL" altLang="nl-NL" dirty="0">
                <a:solidFill>
                  <a:srgbClr val="FF0000"/>
                </a:solidFill>
              </a:rPr>
              <a:t>stuur op maatschappelijke waarden </a:t>
            </a:r>
          </a:p>
          <a:p>
            <a:r>
              <a:rPr lang="nl-NL" altLang="nl-NL" dirty="0"/>
              <a:t>Maar de bewoners van de stad </a:t>
            </a:r>
            <a:r>
              <a:rPr lang="nl-NL" altLang="nl-NL" dirty="0">
                <a:solidFill>
                  <a:srgbClr val="FF0000"/>
                </a:solidFill>
              </a:rPr>
              <a:t>mede-eigenaar van het omgevingsbeleid</a:t>
            </a:r>
            <a:r>
              <a:rPr lang="nl-NL" altLang="nl-NL" dirty="0"/>
              <a:t> (proces, taal, menselijke maat)</a:t>
            </a:r>
          </a:p>
          <a:p>
            <a:r>
              <a:rPr lang="nl-NL" altLang="nl-NL" dirty="0"/>
              <a:t>Ontwikkel harde instrumenten en </a:t>
            </a:r>
            <a:r>
              <a:rPr lang="nl-NL" altLang="nl-NL" dirty="0">
                <a:solidFill>
                  <a:srgbClr val="FF0000"/>
                </a:solidFill>
              </a:rPr>
              <a:t>spelregels om buurtinitiatieven wind in de rug te geven</a:t>
            </a:r>
          </a:p>
          <a:p>
            <a:r>
              <a:rPr lang="nl-NL" altLang="nl-NL" dirty="0" smtClean="0">
                <a:solidFill>
                  <a:srgbClr val="FF0000"/>
                </a:solidFill>
              </a:rPr>
              <a:t>Draai </a:t>
            </a:r>
            <a:r>
              <a:rPr lang="nl-NL" altLang="nl-NL" dirty="0">
                <a:solidFill>
                  <a:srgbClr val="FF0000"/>
                </a:solidFill>
              </a:rPr>
              <a:t>beleids- en planketens om </a:t>
            </a:r>
            <a:r>
              <a:rPr lang="nl-NL" altLang="nl-NL" dirty="0"/>
              <a:t>en denk en handel meer organisch</a:t>
            </a:r>
          </a:p>
          <a:p>
            <a:r>
              <a:rPr lang="nl-NL" altLang="nl-NL" dirty="0"/>
              <a:t>Plaats participatie in de context van </a:t>
            </a:r>
            <a:r>
              <a:rPr lang="nl-NL" altLang="nl-NL" dirty="0">
                <a:solidFill>
                  <a:srgbClr val="FF0000"/>
                </a:solidFill>
              </a:rPr>
              <a:t>democratische vernieuwing </a:t>
            </a:r>
            <a:r>
              <a:rPr lang="nl-NL" altLang="nl-NL" dirty="0"/>
              <a:t>en verbonden/ongedeelde stad</a:t>
            </a:r>
          </a:p>
          <a:p>
            <a:r>
              <a:rPr lang="nl-NL" altLang="nl-NL" dirty="0" smtClean="0">
                <a:solidFill>
                  <a:srgbClr val="FF0000"/>
                </a:solidFill>
              </a:rPr>
              <a:t>Organiseer gemeente meer in de buurt </a:t>
            </a:r>
            <a:r>
              <a:rPr lang="nl-NL" altLang="nl-NL" dirty="0" smtClean="0"/>
              <a:t>en zie </a:t>
            </a:r>
            <a:r>
              <a:rPr lang="nl-NL" altLang="nl-NL" dirty="0"/>
              <a:t>er op tot dat bestuur en organisatie niet terugvallen in koekoeksklokparticipatie</a:t>
            </a:r>
          </a:p>
          <a:p>
            <a:endParaRPr lang="nl-NL" altLang="nl-NL" dirty="0"/>
          </a:p>
          <a:p>
            <a:endParaRPr lang="nl-NL" altLang="nl-NL" dirty="0"/>
          </a:p>
          <a:p>
            <a:endParaRPr lang="nl-NL" altLang="nl-NL" dirty="0"/>
          </a:p>
        </p:txBody>
      </p:sp>
      <p:pic>
        <p:nvPicPr>
          <p:cNvPr id="49155" name="Picture 5" descr="bouwen aan gelu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993900"/>
            <a:ext cx="5434013" cy="3621088"/>
          </a:xfrm>
        </p:spPr>
      </p:pic>
    </p:spTree>
    <p:extLst>
      <p:ext uri="{BB962C8B-B14F-4D97-AF65-F5344CB8AC3E}">
        <p14:creationId xmlns:p14="http://schemas.microsoft.com/office/powerpoint/2010/main" val="49651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Mijn profiel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663" y="1870075"/>
            <a:ext cx="5299075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altLang="nl-NL" sz="2800" dirty="0" smtClean="0"/>
              <a:t>Socioloog </a:t>
            </a:r>
            <a:r>
              <a:rPr lang="nl-NL" altLang="nl-NL" sz="2800" dirty="0"/>
              <a:t>in de fysieke sector </a:t>
            </a:r>
            <a:r>
              <a:rPr lang="nl-NL" altLang="nl-NL" sz="2800" dirty="0" smtClean="0"/>
              <a:t>(omgevingswet, </a:t>
            </a:r>
            <a:r>
              <a:rPr lang="nl-NL" altLang="nl-NL" sz="2800" dirty="0" smtClean="0">
                <a:solidFill>
                  <a:srgbClr val="00B050"/>
                </a:solidFill>
              </a:rPr>
              <a:t>maatschappelijke gebiedsontwikkeling</a:t>
            </a:r>
            <a:r>
              <a:rPr lang="nl-NL" altLang="nl-NL" sz="2800" dirty="0"/>
              <a:t>)</a:t>
            </a:r>
          </a:p>
          <a:p>
            <a:pPr eaLnBrk="1" hangingPunct="1">
              <a:defRPr/>
            </a:pPr>
            <a:r>
              <a:rPr lang="nl-NL" altLang="nl-NL" sz="2800" dirty="0" smtClean="0"/>
              <a:t>bestuurlijke </a:t>
            </a:r>
            <a:r>
              <a:rPr lang="nl-NL" altLang="nl-NL" sz="2800" dirty="0"/>
              <a:t>en </a:t>
            </a:r>
            <a:r>
              <a:rPr lang="nl-NL" altLang="nl-NL" sz="2800" dirty="0">
                <a:solidFill>
                  <a:srgbClr val="B74ED7"/>
                </a:solidFill>
              </a:rPr>
              <a:t>democratische </a:t>
            </a:r>
            <a:r>
              <a:rPr lang="nl-NL" altLang="nl-NL" sz="2800" dirty="0" smtClean="0">
                <a:solidFill>
                  <a:srgbClr val="B74ED7"/>
                </a:solidFill>
              </a:rPr>
              <a:t>vernieuwing</a:t>
            </a:r>
            <a:endParaRPr lang="nl-NL" altLang="nl-NL" sz="2800" dirty="0"/>
          </a:p>
          <a:p>
            <a:pPr eaLnBrk="1" hangingPunct="1">
              <a:defRPr/>
            </a:pPr>
            <a:r>
              <a:rPr lang="nl-NL" altLang="nl-NL" sz="2800" dirty="0" smtClean="0"/>
              <a:t>netwerk </a:t>
            </a:r>
            <a:r>
              <a:rPr lang="nl-NL" altLang="nl-NL" sz="2800" dirty="0"/>
              <a:t>van lokale initiatiefnemers (</a:t>
            </a:r>
            <a:r>
              <a:rPr lang="nl-NL" altLang="nl-NL" sz="2800" dirty="0">
                <a:solidFill>
                  <a:srgbClr val="00B0F0"/>
                </a:solidFill>
              </a:rPr>
              <a:t>Utrechtse Ruimtemakers</a:t>
            </a:r>
            <a:r>
              <a:rPr lang="nl-NL" altLang="nl-NL" sz="2800" dirty="0"/>
              <a:t>)</a:t>
            </a:r>
          </a:p>
          <a:p>
            <a:pPr eaLnBrk="1" hangingPunct="1">
              <a:defRPr/>
            </a:pPr>
            <a:r>
              <a:rPr lang="nl-NL" altLang="nl-NL" sz="2800" dirty="0" smtClean="0"/>
              <a:t>complexiteit </a:t>
            </a:r>
            <a:r>
              <a:rPr lang="nl-NL" altLang="nl-NL" sz="2800" dirty="0"/>
              <a:t>en </a:t>
            </a:r>
            <a:r>
              <a:rPr lang="nl-NL" altLang="nl-NL" sz="2800" dirty="0">
                <a:solidFill>
                  <a:srgbClr val="FF9933"/>
                </a:solidFill>
              </a:rPr>
              <a:t>lichtheid</a:t>
            </a:r>
          </a:p>
          <a:p>
            <a:pPr eaLnBrk="1" hangingPunct="1">
              <a:defRPr/>
            </a:pPr>
            <a:endParaRPr lang="nl-NL" altLang="nl-NL" sz="2800" dirty="0"/>
          </a:p>
        </p:txBody>
      </p:sp>
      <p:pic>
        <p:nvPicPr>
          <p:cNvPr id="23555" name="Picture 5" descr="jungleb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0600" y="90488"/>
            <a:ext cx="5295900" cy="3979862"/>
          </a:xfrm>
        </p:spPr>
      </p:pic>
      <p:pic>
        <p:nvPicPr>
          <p:cNvPr id="23556" name="Picture 4" descr="omslag bo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8562">
            <a:off x="8835232" y="3442493"/>
            <a:ext cx="35115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stuur mee afbeel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4210050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>
          <a:xfrm>
            <a:off x="650875" y="609600"/>
            <a:ext cx="10363200" cy="1143000"/>
          </a:xfrm>
        </p:spPr>
        <p:txBody>
          <a:bodyPr/>
          <a:lstStyle/>
          <a:p>
            <a:pPr algn="ctr"/>
            <a:r>
              <a:rPr lang="nl-NL" altLang="nl-NL">
                <a:solidFill>
                  <a:srgbClr val="7030A0"/>
                </a:solidFill>
              </a:rPr>
              <a:t>Kern van</a:t>
            </a:r>
            <a:r>
              <a:rPr lang="nl-NL" altLang="nl-NL">
                <a:solidFill>
                  <a:schemeClr val="tx1"/>
                </a:solidFill>
              </a:rPr>
              <a:t> de omgevingswet</a:t>
            </a:r>
          </a:p>
        </p:txBody>
      </p:sp>
      <p:sp>
        <p:nvSpPr>
          <p:cNvPr id="35842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752474" y="1752600"/>
            <a:ext cx="5445125" cy="4397375"/>
          </a:xfrm>
        </p:spPr>
        <p:txBody>
          <a:bodyPr>
            <a:normAutofit fontScale="92500" lnSpcReduction="10000"/>
          </a:bodyPr>
          <a:lstStyle/>
          <a:p>
            <a:r>
              <a:rPr lang="nl-NL" altLang="nl-NL" sz="2400" dirty="0" smtClean="0"/>
              <a:t>Het moet sneller</a:t>
            </a:r>
          </a:p>
          <a:p>
            <a:r>
              <a:rPr lang="nl-NL" altLang="nl-NL" sz="2400" dirty="0" smtClean="0"/>
              <a:t>Het moet </a:t>
            </a:r>
            <a:r>
              <a:rPr lang="nl-NL" altLang="nl-NL" sz="2400" dirty="0" err="1" smtClean="0"/>
              <a:t>integraler</a:t>
            </a:r>
            <a:r>
              <a:rPr lang="nl-NL" altLang="nl-NL" sz="2400" dirty="0" smtClean="0"/>
              <a:t>/gebiedsgericht</a:t>
            </a:r>
          </a:p>
          <a:p>
            <a:r>
              <a:rPr lang="nl-NL" altLang="nl-NL" sz="2400" dirty="0" smtClean="0"/>
              <a:t>Het moet breder (‘leefomgevingskwaliteit’)</a:t>
            </a:r>
          </a:p>
          <a:p>
            <a:r>
              <a:rPr lang="nl-NL" altLang="nl-NL" sz="2400" dirty="0" smtClean="0"/>
              <a:t>Het moet </a:t>
            </a:r>
            <a:r>
              <a:rPr lang="nl-NL" altLang="nl-NL" sz="2400" dirty="0" err="1" smtClean="0"/>
              <a:t>uitnodigender</a:t>
            </a:r>
            <a:r>
              <a:rPr lang="nl-NL" altLang="nl-NL" sz="2400" dirty="0" smtClean="0"/>
              <a:t> (ja</a:t>
            </a:r>
            <a:r>
              <a:rPr lang="is-IS" altLang="nl-NL" sz="2400" dirty="0" smtClean="0"/>
              <a:t>….</a:t>
            </a:r>
            <a:r>
              <a:rPr lang="nl-NL" altLang="nl-NL" sz="2400" dirty="0" smtClean="0"/>
              <a:t>mits)</a:t>
            </a:r>
          </a:p>
          <a:p>
            <a:r>
              <a:rPr lang="nl-NL" altLang="nl-NL" sz="2400" dirty="0" smtClean="0"/>
              <a:t>Het moet flexibeler</a:t>
            </a:r>
          </a:p>
          <a:p>
            <a:r>
              <a:rPr lang="nl-NL" altLang="nl-NL" sz="2400" dirty="0" smtClean="0"/>
              <a:t>Het moet  interactiever /vroegtijdiger</a:t>
            </a:r>
          </a:p>
          <a:p>
            <a:endParaRPr lang="nl-NL" altLang="nl-NL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nl-NL" altLang="nl-NL" sz="2400" dirty="0" smtClean="0"/>
              <a:t>Veel speelruimte voor markt en maatschappelijk initiatief</a:t>
            </a:r>
          </a:p>
          <a:p>
            <a:pPr marL="457200" indent="-457200">
              <a:buFont typeface="+mj-lt"/>
              <a:buAutoNum type="arabicPeriod"/>
            </a:pPr>
            <a:r>
              <a:rPr lang="nl-NL" altLang="nl-NL" sz="2400" dirty="0" smtClean="0"/>
              <a:t>Minder ruimte voor ‘hindermacht’</a:t>
            </a:r>
          </a:p>
          <a:p>
            <a:pPr marL="457200" indent="-457200">
              <a:buFont typeface="+mj-lt"/>
              <a:buAutoNum type="arabicPeriod"/>
            </a:pPr>
            <a:r>
              <a:rPr lang="nl-NL" altLang="nl-NL" sz="2400" dirty="0" smtClean="0"/>
              <a:t>Minder strakke regels</a:t>
            </a:r>
          </a:p>
        </p:txBody>
      </p:sp>
      <p:pic>
        <p:nvPicPr>
          <p:cNvPr id="35843" name="Picture 5" descr="drag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7600" y="2220913"/>
            <a:ext cx="5449888" cy="3635375"/>
          </a:xfrm>
        </p:spPr>
      </p:pic>
    </p:spTree>
    <p:extLst>
      <p:ext uri="{BB962C8B-B14F-4D97-AF65-F5344CB8AC3E}">
        <p14:creationId xmlns:p14="http://schemas.microsoft.com/office/powerpoint/2010/main" val="7177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dirty="0"/>
              <a:t>In het invoeringscircuit hoor je te weinig over de schaduwzijden</a:t>
            </a:r>
          </a:p>
        </p:txBody>
      </p:sp>
      <p:sp>
        <p:nvSpPr>
          <p:cNvPr id="3686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3438" y="1968500"/>
            <a:ext cx="5181600" cy="4351338"/>
          </a:xfrm>
        </p:spPr>
        <p:txBody>
          <a:bodyPr>
            <a:normAutofit/>
          </a:bodyPr>
          <a:lstStyle/>
          <a:p>
            <a:r>
              <a:rPr lang="nl-NL" altLang="nl-NL" sz="2400" dirty="0"/>
              <a:t>De omgevingswet leidt tot </a:t>
            </a:r>
            <a:r>
              <a:rPr lang="nl-NL" altLang="nl-NL" sz="2400" dirty="0" smtClean="0"/>
              <a:t>‘</a:t>
            </a:r>
            <a:r>
              <a:rPr lang="nl-NL" altLang="nl-NL" sz="2400" dirty="0" smtClean="0">
                <a:solidFill>
                  <a:srgbClr val="FF0000"/>
                </a:solidFill>
              </a:rPr>
              <a:t>skyboxplanologie</a:t>
            </a:r>
            <a:r>
              <a:rPr lang="nl-NL" altLang="nl-NL" sz="2400" dirty="0" smtClean="0"/>
              <a:t>’ </a:t>
            </a:r>
            <a:r>
              <a:rPr lang="nl-NL" altLang="nl-NL" sz="2400" i="1" dirty="0"/>
              <a:t>(Federatie Ruimtelijke Kwaliteit) en </a:t>
            </a:r>
            <a:r>
              <a:rPr lang="nl-NL" altLang="nl-NL" sz="2400" i="1" dirty="0">
                <a:solidFill>
                  <a:srgbClr val="FF0000"/>
                </a:solidFill>
              </a:rPr>
              <a:t>afwijkingsplanologie</a:t>
            </a:r>
            <a:r>
              <a:rPr lang="nl-NL" altLang="nl-NL" sz="2400" i="1" dirty="0"/>
              <a:t> (hoogleraar grondbeleid Willem Korthals Altes)</a:t>
            </a:r>
          </a:p>
          <a:p>
            <a:r>
              <a:rPr lang="nl-NL" altLang="nl-NL" sz="2400" dirty="0"/>
              <a:t>Ruimte voor gemeenteraden en burgers om hierop bij te sturen wordt minder (juristen)</a:t>
            </a:r>
          </a:p>
          <a:p>
            <a:r>
              <a:rPr lang="nl-NL" altLang="nl-NL" sz="2400" dirty="0"/>
              <a:t>“Gewone burger wordt </a:t>
            </a:r>
            <a:r>
              <a:rPr lang="nl-NL" altLang="nl-NL" sz="2400" dirty="0">
                <a:solidFill>
                  <a:srgbClr val="7030A0"/>
                </a:solidFill>
              </a:rPr>
              <a:t>overvraagd en overladen </a:t>
            </a:r>
            <a:r>
              <a:rPr lang="nl-NL" altLang="nl-NL" sz="2400" dirty="0"/>
              <a:t>met info + het ontbreekt aan kritische lokale pers” </a:t>
            </a:r>
            <a:r>
              <a:rPr lang="nl-NL" altLang="nl-NL" sz="2400" i="1" dirty="0"/>
              <a:t>(SCP)</a:t>
            </a:r>
          </a:p>
        </p:txBody>
      </p:sp>
      <p:pic>
        <p:nvPicPr>
          <p:cNvPr id="36867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8725" y="2143125"/>
            <a:ext cx="4908550" cy="3495675"/>
          </a:xfrm>
        </p:spPr>
      </p:pic>
    </p:spTree>
    <p:extLst>
      <p:ext uri="{BB962C8B-B14F-4D97-AF65-F5344CB8AC3E}">
        <p14:creationId xmlns:p14="http://schemas.microsoft.com/office/powerpoint/2010/main" val="20198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/>
              <a:t>Dominante participatiepraktijk in NL </a:t>
            </a:r>
            <a:br>
              <a:rPr lang="nl-NL" altLang="nl-NL"/>
            </a:br>
            <a:r>
              <a:rPr lang="nl-NL" altLang="nl-NL"/>
              <a:t>	KOEKOEKSKLOKPARTICIPATIE</a:t>
            </a:r>
          </a:p>
        </p:txBody>
      </p:sp>
      <p:pic>
        <p:nvPicPr>
          <p:cNvPr id="25602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7675" y="2025650"/>
            <a:ext cx="2701925" cy="3733800"/>
          </a:xfrm>
        </p:spPr>
      </p:pic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089525" y="2160588"/>
            <a:ext cx="4184650" cy="38814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nl-NL" dirty="0"/>
              <a:t>o</a:t>
            </a:r>
            <a:r>
              <a:rPr lang="nl-NL" dirty="0" smtClean="0"/>
              <a:t>verheid/markt/experts maken beleid en plannen en burger mag daar input voor leveren (halen we op) of op inspreken</a:t>
            </a:r>
          </a:p>
          <a:p>
            <a:pPr>
              <a:defRPr/>
            </a:pPr>
            <a:r>
              <a:rPr lang="nl-NL" dirty="0">
                <a:solidFill>
                  <a:srgbClr val="FF0000"/>
                </a:solidFill>
              </a:rPr>
              <a:t>t</a:t>
            </a:r>
            <a:r>
              <a:rPr lang="nl-NL" dirty="0" smtClean="0">
                <a:solidFill>
                  <a:srgbClr val="FF0000"/>
                </a:solidFill>
              </a:rPr>
              <a:t>e laat en te kort </a:t>
            </a:r>
            <a:r>
              <a:rPr lang="nl-NL" dirty="0" smtClean="0"/>
              <a:t>naar buiten</a:t>
            </a:r>
          </a:p>
          <a:p>
            <a:pPr>
              <a:defRPr/>
            </a:pPr>
            <a:r>
              <a:rPr lang="nl-NL" dirty="0" smtClean="0"/>
              <a:t>weinig transparantie</a:t>
            </a:r>
          </a:p>
          <a:p>
            <a:pPr>
              <a:defRPr/>
            </a:pPr>
            <a:r>
              <a:rPr lang="nl-NL" dirty="0"/>
              <a:t>b</a:t>
            </a:r>
            <a:r>
              <a:rPr lang="nl-NL" dirty="0" smtClean="0"/>
              <a:t>eperken participatie tot omwonenden en insprekers                                                                                                         				                              =&gt; 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overheid creëert zelf </a:t>
            </a:r>
            <a:r>
              <a:rPr lang="nl-NL" dirty="0" err="1" smtClean="0">
                <a:solidFill>
                  <a:schemeClr val="accent2">
                    <a:lumMod val="75000"/>
                  </a:schemeClr>
                </a:solidFill>
              </a:rPr>
              <a:t>NIMBY’s</a:t>
            </a: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>
          <a:xfrm>
            <a:off x="766763" y="414338"/>
            <a:ext cx="8596312" cy="1320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altLang="nl-NL" dirty="0">
                <a:solidFill>
                  <a:schemeClr val="tx1"/>
                </a:solidFill>
              </a:rPr>
              <a:t>Waarom gaan we zo laat naar </a:t>
            </a:r>
            <a:r>
              <a:rPr lang="nl-NL" altLang="nl-NL" dirty="0" smtClean="0">
                <a:solidFill>
                  <a:schemeClr val="tx1"/>
                </a:solidFill>
              </a:rPr>
              <a:t>buiten en vervallen we </a:t>
            </a:r>
            <a:r>
              <a:rPr lang="nl-NL" altLang="nl-NL" smtClean="0">
                <a:solidFill>
                  <a:schemeClr val="tx1"/>
                </a:solidFill>
              </a:rPr>
              <a:t>in koekoeksklokparticipatie</a:t>
            </a:r>
            <a:r>
              <a:rPr lang="nl-NL" altLang="nl-NL" dirty="0" smtClean="0">
                <a:solidFill>
                  <a:schemeClr val="tx1"/>
                </a:solidFill>
              </a:rPr>
              <a:t>?</a:t>
            </a:r>
            <a:endParaRPr lang="nl-NL" altLang="nl-NL" dirty="0">
              <a:solidFill>
                <a:schemeClr val="tx1"/>
              </a:solidFill>
            </a:endParaRPr>
          </a:p>
        </p:txBody>
      </p:sp>
      <p:sp>
        <p:nvSpPr>
          <p:cNvPr id="26626" name="Tijdelijke aanduiding voor inhoud 7"/>
          <p:cNvSpPr>
            <a:spLocks noGrp="1"/>
          </p:cNvSpPr>
          <p:nvPr>
            <p:ph idx="1"/>
          </p:nvPr>
        </p:nvSpPr>
        <p:spPr>
          <a:xfrm>
            <a:off x="677863" y="1906588"/>
            <a:ext cx="5130800" cy="3881437"/>
          </a:xfrm>
        </p:spPr>
        <p:txBody>
          <a:bodyPr>
            <a:normAutofit fontScale="70000" lnSpcReduction="20000"/>
          </a:bodyPr>
          <a:lstStyle/>
          <a:p>
            <a:r>
              <a:rPr lang="nl-NL" altLang="nl-NL" dirty="0"/>
              <a:t>Bescheiden opvattingen over participatie: ophalen, informeren en inspraak, geen ‘gedoe</a:t>
            </a:r>
            <a:r>
              <a:rPr lang="nl-NL" altLang="nl-NL" dirty="0" smtClean="0"/>
              <a:t>’ (participatieladder)</a:t>
            </a:r>
            <a:endParaRPr lang="nl-NL" altLang="nl-NL" dirty="0"/>
          </a:p>
          <a:p>
            <a:r>
              <a:rPr lang="nl-NL" altLang="nl-NL" dirty="0"/>
              <a:t>Idee dat vraagstuk te complex/abstract is voor ‘gewone’ burgers, pas naar buiten als het concreet wordt</a:t>
            </a:r>
          </a:p>
          <a:p>
            <a:r>
              <a:rPr lang="nl-NL" altLang="nl-NL" dirty="0"/>
              <a:t>Eerst intern alles op orde dan pas naar buiten en dat duurt altijd langer dan je je voorneemt (‘de wachtkamer’)</a:t>
            </a:r>
          </a:p>
          <a:p>
            <a:r>
              <a:rPr lang="nl-NL" altLang="nl-NL" dirty="0"/>
              <a:t>Wel met ‘strategische partners’ liever niet (zelf) met de lastige bewoners die moeite hebben met nieuwe plannen </a:t>
            </a:r>
          </a:p>
          <a:p>
            <a:r>
              <a:rPr lang="nl-NL" altLang="nl-NL" dirty="0"/>
              <a:t>Lastige zoektocht om representatie groep mensen en goede werkvormen te vinden</a:t>
            </a:r>
          </a:p>
          <a:p>
            <a:endParaRPr lang="nl-NL" altLang="nl-NL" dirty="0"/>
          </a:p>
        </p:txBody>
      </p:sp>
      <p:pic>
        <p:nvPicPr>
          <p:cNvPr id="26627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1564640"/>
            <a:ext cx="2148265" cy="29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5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95256" y="3491865"/>
            <a:ext cx="21812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5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334963" y="549275"/>
            <a:ext cx="10363200" cy="1143000"/>
          </a:xfrm>
        </p:spPr>
        <p:txBody>
          <a:bodyPr>
            <a:normAutofit/>
          </a:bodyPr>
          <a:lstStyle/>
          <a:p>
            <a:r>
              <a:rPr lang="nl-NL" altLang="nl-NL" dirty="0" smtClean="0"/>
              <a:t>Wat is de winst van snel naar buiten?</a:t>
            </a:r>
            <a:endParaRPr lang="nl-NL" altLang="nl-NL" dirty="0"/>
          </a:p>
        </p:txBody>
      </p:sp>
      <p:sp>
        <p:nvSpPr>
          <p:cNvPr id="44034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81063" y="1722438"/>
            <a:ext cx="5080000" cy="4114800"/>
          </a:xfrm>
        </p:spPr>
        <p:txBody>
          <a:bodyPr>
            <a:normAutofit lnSpcReduction="10000"/>
          </a:bodyPr>
          <a:lstStyle/>
          <a:p>
            <a:r>
              <a:rPr lang="nl-NL" altLang="nl-NL" sz="2400" dirty="0" smtClean="0"/>
              <a:t>Minder kans op reactie </a:t>
            </a:r>
            <a:r>
              <a:rPr lang="nl-NL" altLang="nl-NL" sz="2400" i="1" dirty="0" smtClean="0"/>
              <a:t>’jullie hebben het plan toch al klaar en participatie is alleen verplicht nummer</a:t>
            </a:r>
            <a:r>
              <a:rPr lang="nl-NL" altLang="nl-NL" sz="2400" dirty="0" smtClean="0"/>
              <a:t>’</a:t>
            </a:r>
          </a:p>
          <a:p>
            <a:r>
              <a:rPr lang="nl-NL" altLang="nl-NL" sz="2400" dirty="0" smtClean="0"/>
              <a:t>Grotere kans om maatschappelijke initiatief op te sporen/uit te lokken</a:t>
            </a:r>
          </a:p>
          <a:p>
            <a:r>
              <a:rPr lang="nl-NL" altLang="nl-NL" sz="2400" dirty="0" smtClean="0">
                <a:solidFill>
                  <a:srgbClr val="FF0000"/>
                </a:solidFill>
              </a:rPr>
              <a:t>‘joint </a:t>
            </a:r>
            <a:r>
              <a:rPr lang="nl-NL" altLang="nl-NL" sz="2400" dirty="0" err="1">
                <a:solidFill>
                  <a:srgbClr val="FF0000"/>
                </a:solidFill>
              </a:rPr>
              <a:t>fact</a:t>
            </a:r>
            <a:r>
              <a:rPr lang="nl-NL" altLang="nl-NL" sz="2400" dirty="0">
                <a:solidFill>
                  <a:srgbClr val="FF0000"/>
                </a:solidFill>
              </a:rPr>
              <a:t> </a:t>
            </a:r>
            <a:r>
              <a:rPr lang="nl-NL" altLang="nl-NL" sz="2400" dirty="0" err="1">
                <a:solidFill>
                  <a:srgbClr val="FF0000"/>
                </a:solidFill>
              </a:rPr>
              <a:t>finding</a:t>
            </a:r>
            <a:r>
              <a:rPr lang="nl-NL" altLang="nl-NL" sz="2400" dirty="0">
                <a:solidFill>
                  <a:srgbClr val="FF0000"/>
                </a:solidFill>
              </a:rPr>
              <a:t>’; </a:t>
            </a:r>
            <a:r>
              <a:rPr lang="nl-NL" altLang="nl-NL" sz="2400" dirty="0">
                <a:solidFill>
                  <a:schemeClr val="tx1"/>
                </a:solidFill>
              </a:rPr>
              <a:t>de kans verkleinen dat werelden uit elkaar groeien</a:t>
            </a:r>
          </a:p>
          <a:p>
            <a:r>
              <a:rPr lang="nl-NL" altLang="nl-NL" sz="2400" dirty="0" smtClean="0"/>
              <a:t>c</a:t>
            </a:r>
            <a:r>
              <a:rPr lang="nl-NL" altLang="nl-NL" sz="2400" dirty="0" smtClean="0">
                <a:solidFill>
                  <a:schemeClr val="tx1"/>
                </a:solidFill>
              </a:rPr>
              <a:t>omplexiteit </a:t>
            </a:r>
            <a:r>
              <a:rPr lang="nl-NL" altLang="nl-NL" sz="2400" dirty="0">
                <a:solidFill>
                  <a:schemeClr val="tx1"/>
                </a:solidFill>
              </a:rPr>
              <a:t>en vertraging toelaten in het begin levert  winst later in proces </a:t>
            </a:r>
            <a:r>
              <a:rPr lang="nl-NL" altLang="nl-NL" sz="2400" dirty="0" smtClean="0">
                <a:solidFill>
                  <a:schemeClr val="tx1"/>
                </a:solidFill>
              </a:rPr>
              <a:t>op</a:t>
            </a:r>
          </a:p>
          <a:p>
            <a:r>
              <a:rPr lang="nl-NL" altLang="nl-NL" sz="2400" dirty="0" smtClean="0"/>
              <a:t>Meer kans op betere kwaliteit inhoud en proces</a:t>
            </a:r>
            <a:endParaRPr lang="nl-NL" altLang="nl-NL" sz="2400" dirty="0">
              <a:solidFill>
                <a:schemeClr val="tx1"/>
              </a:solidFill>
            </a:endParaRPr>
          </a:p>
        </p:txBody>
      </p:sp>
      <p:pic>
        <p:nvPicPr>
          <p:cNvPr id="44035" name="Picture 1028" descr="3 actieve bewon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1484313"/>
            <a:ext cx="3617912" cy="4768850"/>
          </a:xfrm>
          <a:noFill/>
        </p:spPr>
      </p:pic>
    </p:spTree>
    <p:extLst>
      <p:ext uri="{BB962C8B-B14F-4D97-AF65-F5344CB8AC3E}">
        <p14:creationId xmlns:p14="http://schemas.microsoft.com/office/powerpoint/2010/main" val="3838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9900" y="331788"/>
            <a:ext cx="9577388" cy="1325562"/>
          </a:xfrm>
        </p:spPr>
        <p:txBody>
          <a:bodyPr/>
          <a:lstStyle/>
          <a:p>
            <a:pPr algn="ctr"/>
            <a:r>
              <a:rPr lang="nl-NL" altLang="nl-NL"/>
              <a:t>Buiten aanwezig zijn, meedoen en </a:t>
            </a:r>
            <a:br>
              <a:rPr lang="nl-NL" altLang="nl-NL"/>
            </a:br>
            <a:r>
              <a:rPr lang="nl-NL" altLang="nl-NL"/>
              <a:t>KIJKEN</a:t>
            </a:r>
          </a:p>
        </p:txBody>
      </p:sp>
      <p:sp>
        <p:nvSpPr>
          <p:cNvPr id="32770" name="Tijdelijke aanduiding voor inhoud 1"/>
          <p:cNvSpPr>
            <a:spLocks noGrp="1"/>
          </p:cNvSpPr>
          <p:nvPr>
            <p:ph idx="1"/>
          </p:nvPr>
        </p:nvSpPr>
        <p:spPr>
          <a:xfrm>
            <a:off x="290513" y="2127250"/>
            <a:ext cx="8596312" cy="3881438"/>
          </a:xfrm>
        </p:spPr>
        <p:txBody>
          <a:bodyPr/>
          <a:lstStyle/>
          <a:p>
            <a:r>
              <a:rPr lang="nl-NL" altLang="nl-NL" sz="2400"/>
              <a:t>Het </a:t>
            </a:r>
            <a:r>
              <a:rPr lang="nl-NL" altLang="nl-NL" sz="2400">
                <a:solidFill>
                  <a:srgbClr val="7030A0"/>
                </a:solidFill>
              </a:rPr>
              <a:t>gebiedsatelier</a:t>
            </a:r>
          </a:p>
          <a:p>
            <a:r>
              <a:rPr lang="nl-NL" altLang="nl-NL" sz="2400"/>
              <a:t>De </a:t>
            </a:r>
            <a:r>
              <a:rPr lang="nl-NL" altLang="nl-NL" sz="2400">
                <a:solidFill>
                  <a:srgbClr val="FF0000"/>
                </a:solidFill>
              </a:rPr>
              <a:t>huiskamer</a:t>
            </a:r>
            <a:r>
              <a:rPr lang="nl-NL" altLang="nl-NL" sz="2400"/>
              <a:t> van de wijk</a:t>
            </a:r>
          </a:p>
          <a:p>
            <a:r>
              <a:rPr lang="nl-NL" altLang="nl-NL" sz="2400"/>
              <a:t>Wandelen door de wijk</a:t>
            </a:r>
          </a:p>
          <a:p>
            <a:r>
              <a:rPr lang="nl-NL" altLang="nl-NL" sz="2400"/>
              <a:t>Spreekuur bij het stoplicht</a:t>
            </a:r>
          </a:p>
          <a:p>
            <a:r>
              <a:rPr lang="nl-NL" altLang="nl-NL" sz="2400"/>
              <a:t>Tekentafel op straat</a:t>
            </a:r>
          </a:p>
          <a:p>
            <a:r>
              <a:rPr lang="nl-NL" altLang="nl-NL" sz="2400">
                <a:solidFill>
                  <a:srgbClr val="00B050"/>
                </a:solidFill>
              </a:rPr>
              <a:t>Stadhuis op straat</a:t>
            </a:r>
            <a:r>
              <a:rPr lang="nl-NL" altLang="nl-NL" sz="2400"/>
              <a:t>/bij</a:t>
            </a:r>
            <a:r>
              <a:rPr lang="nl-NL" altLang="nl-NL" sz="2400">
                <a:solidFill>
                  <a:srgbClr val="00B050"/>
                </a:solidFill>
              </a:rPr>
              <a:t> </a:t>
            </a:r>
            <a:r>
              <a:rPr lang="nl-NL" altLang="nl-NL" sz="2400"/>
              <a:t>u thuis</a:t>
            </a:r>
          </a:p>
          <a:p>
            <a:endParaRPr lang="nl-NL" altLang="nl-NL"/>
          </a:p>
        </p:txBody>
      </p:sp>
      <p:pic>
        <p:nvPicPr>
          <p:cNvPr id="32771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2127250"/>
            <a:ext cx="290195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657350"/>
            <a:ext cx="375285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francois met maque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119563"/>
            <a:ext cx="3048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514" y="609600"/>
            <a:ext cx="10755086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Kijk voor aanpak participatie bij omgevingswet ook naar het debat over burgerschap en democratie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5725886" cy="4765040"/>
          </a:xfrm>
        </p:spPr>
        <p:txBody>
          <a:bodyPr>
            <a:normAutofit lnSpcReduction="1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Buurtrechten</a:t>
            </a:r>
            <a:r>
              <a:rPr lang="nl-NL" dirty="0" smtClean="0"/>
              <a:t> (buurtplan, </a:t>
            </a:r>
            <a:r>
              <a:rPr lang="nl-NL" dirty="0" smtClean="0"/>
              <a:t>buurtbedrijven</a:t>
            </a:r>
            <a:r>
              <a:rPr lang="nl-NL" dirty="0" smtClean="0"/>
              <a:t>, uitdagingsrecht)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Burgerjury’s </a:t>
            </a:r>
            <a:r>
              <a:rPr lang="nl-NL" dirty="0" smtClean="0"/>
              <a:t>en loting van burgers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Co-creatie</a:t>
            </a:r>
            <a:r>
              <a:rPr lang="nl-NL" dirty="0" smtClean="0"/>
              <a:t> en collectieve intelligentie (platforms</a:t>
            </a:r>
            <a:r>
              <a:rPr lang="nl-NL" dirty="0" smtClean="0"/>
              <a:t>, stadslabs, mee-ontwerpen</a:t>
            </a:r>
            <a:r>
              <a:rPr lang="nl-NL" dirty="0" smtClean="0"/>
              <a:t>, </a:t>
            </a:r>
            <a:r>
              <a:rPr lang="nl-NL" dirty="0" err="1" smtClean="0"/>
              <a:t>wisdom</a:t>
            </a:r>
            <a:r>
              <a:rPr lang="nl-NL" dirty="0" smtClean="0"/>
              <a:t> of </a:t>
            </a:r>
            <a:r>
              <a:rPr lang="nl-NL" dirty="0" err="1" smtClean="0"/>
              <a:t>crowds</a:t>
            </a:r>
            <a:r>
              <a:rPr lang="nl-NL" dirty="0" smtClean="0"/>
              <a:t>, </a:t>
            </a:r>
            <a:r>
              <a:rPr lang="nl-NL" dirty="0" smtClean="0"/>
              <a:t>medeopdrachtgever)</a:t>
            </a:r>
          </a:p>
          <a:p>
            <a:r>
              <a:rPr lang="nl-NL" dirty="0" smtClean="0"/>
              <a:t>Zelforganisatie, zelfbeheer en </a:t>
            </a:r>
            <a:r>
              <a:rPr lang="nl-NL" dirty="0" smtClean="0">
                <a:solidFill>
                  <a:srgbClr val="FF0000"/>
                </a:solidFill>
              </a:rPr>
              <a:t>overheidsparticipatie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Bruggen bouwen tussen burgers (</a:t>
            </a:r>
            <a:r>
              <a:rPr lang="nl-NL" dirty="0" smtClean="0">
                <a:solidFill>
                  <a:srgbClr val="FF0000"/>
                </a:solidFill>
              </a:rPr>
              <a:t>sociaal kapitaal</a:t>
            </a:r>
            <a:r>
              <a:rPr lang="nl-NL" dirty="0" smtClean="0">
                <a:solidFill>
                  <a:srgbClr val="00B050"/>
                </a:solidFill>
              </a:rPr>
              <a:t>, </a:t>
            </a:r>
            <a:r>
              <a:rPr lang="nl-NL" dirty="0" smtClean="0"/>
              <a:t>democratische opvoeding, ‘</a:t>
            </a:r>
            <a:r>
              <a:rPr lang="nl-NL" i="1" dirty="0" err="1" smtClean="0"/>
              <a:t>bridging</a:t>
            </a:r>
            <a:r>
              <a:rPr lang="nl-NL" i="1" dirty="0" smtClean="0"/>
              <a:t>/</a:t>
            </a:r>
            <a:r>
              <a:rPr lang="nl-NL" i="1" dirty="0" err="1" smtClean="0"/>
              <a:t>bonding</a:t>
            </a:r>
            <a:r>
              <a:rPr lang="nl-NL" i="1" dirty="0" smtClean="0"/>
              <a:t>’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5" name="Picture 5" descr="burger doet het ze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8482" y="1752600"/>
            <a:ext cx="3989388" cy="4648200"/>
          </a:xfrm>
          <a:prstGeom prst="rect">
            <a:avLst/>
          </a:prstGeom>
        </p:spPr>
      </p:pic>
      <p:pic>
        <p:nvPicPr>
          <p:cNvPr id="6" name="Tijdelijke aanduiding voor inhoud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227" y="1791063"/>
            <a:ext cx="2376714" cy="2376714"/>
          </a:xfrm>
        </p:spPr>
      </p:pic>
    </p:spTree>
    <p:extLst>
      <p:ext uri="{BB962C8B-B14F-4D97-AF65-F5344CB8AC3E}">
        <p14:creationId xmlns:p14="http://schemas.microsoft.com/office/powerpoint/2010/main" val="2840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880</Words>
  <Application>Microsoft Macintosh PowerPoint</Application>
  <PresentationFormat>Breedbeeld</PresentationFormat>
  <Paragraphs>100</Paragraphs>
  <Slides>17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Calibri Light</vt:lpstr>
      <vt:lpstr>ＭＳ Ｐゴシック</vt:lpstr>
      <vt:lpstr>Arial</vt:lpstr>
      <vt:lpstr>Calibri</vt:lpstr>
      <vt:lpstr>Office-thema</vt:lpstr>
      <vt:lpstr>De omgevingswet, wat heb je er aan als betrokken bewoner van Den Haag?</vt:lpstr>
      <vt:lpstr>Mijn profiel</vt:lpstr>
      <vt:lpstr>Kern van de omgevingswet</vt:lpstr>
      <vt:lpstr>In het invoeringscircuit hoor je te weinig over de schaduwzijden</vt:lpstr>
      <vt:lpstr>Dominante participatiepraktijk in NL   KOEKOEKSKLOKPARTICIPATIE</vt:lpstr>
      <vt:lpstr>Waarom gaan we zo laat naar buiten en vervallen we in koekoeksklokparticipatie?</vt:lpstr>
      <vt:lpstr>Wat is de winst van snel naar buiten?</vt:lpstr>
      <vt:lpstr>Buiten aanwezig zijn, meedoen en  KIJKEN</vt:lpstr>
      <vt:lpstr>Kijk voor aanpak participatie bij omgevingswet ook naar het debat over burgerschap en democratie</vt:lpstr>
      <vt:lpstr>Gebiedsgericht werken en maatschappelijke gebiedsontwikkeling</vt:lpstr>
      <vt:lpstr>Burgerinitiatief emancipeert van tijdelijke moestuin naar de stad mee ontwikkelen</vt:lpstr>
      <vt:lpstr>Hoe geef je lokale initiatiefnemers de wind in de rug?</vt:lpstr>
      <vt:lpstr>De ontwikkelketen omdraaien </vt:lpstr>
      <vt:lpstr>Het wilde wonen van Carel Weeber</vt:lpstr>
      <vt:lpstr>Politieke keuze om het anders te doen  Raadsmotie 99 Utrecht ‘samen stad maken’</vt:lpstr>
      <vt:lpstr>Utrechts stadsakkoord in wording http://utrechtseruimtemakers.nl/stadsakkoord</vt:lpstr>
      <vt:lpstr>Bredere context waarbinnen omgevingswet kan bijdragen aan vitale en rechtvaardige stad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omgevingswet, participatie en democratie</dc:title>
  <dc:creator>Frans Soeterbroek</dc:creator>
  <cp:lastModifiedBy>Frans Soeterbroek</cp:lastModifiedBy>
  <cp:revision>14</cp:revision>
  <dcterms:created xsi:type="dcterms:W3CDTF">2018-03-14T22:49:57Z</dcterms:created>
  <dcterms:modified xsi:type="dcterms:W3CDTF">2018-04-10T20:08:41Z</dcterms:modified>
</cp:coreProperties>
</file>